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aleway"/>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italic.fntdata"/><Relationship Id="rId22" Type="http://schemas.openxmlformats.org/officeDocument/2006/relationships/font" Target="fonts/Lato-regular.fntdata"/><Relationship Id="rId21" Type="http://schemas.openxmlformats.org/officeDocument/2006/relationships/font" Target="fonts/Raleway-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bold.fntdata"/><Relationship Id="rId18" Type="http://schemas.openxmlformats.org/officeDocument/2006/relationships/font" Target="fonts/Raleway-regular.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34b88b97ba2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34b88b97ba2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d9c67055b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d9c67055b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d9c67055b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d9c67055b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4b88b97ba2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34b88b97ba2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34b88b97ba2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34b88b97ba2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46ee7dff8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46ee7dff8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34b88b97ba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34b88b97ba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34b88b97ba2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34b88b97ba2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34b88b97ba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34b88b97ba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4b88b97ba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34b88b97ba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hyperlink" Target="https://www.kaggle.com/datasets/harshitshankhdhar/imdb-dataset-of-top-1000-movies-and-tv-show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7"/>
          <p:cNvSpPr txBox="1"/>
          <p:nvPr>
            <p:ph type="ctrTitle"/>
          </p:nvPr>
        </p:nvSpPr>
        <p:spPr>
          <a:xfrm>
            <a:off x="729450" y="1322450"/>
            <a:ext cx="4550400" cy="14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IMDB Movie Dataset Analysis</a:t>
            </a:r>
            <a:endParaRPr/>
          </a:p>
        </p:txBody>
      </p:sp>
      <p:sp>
        <p:nvSpPr>
          <p:cNvPr id="136" name="Google Shape;136;p17"/>
          <p:cNvSpPr txBox="1"/>
          <p:nvPr>
            <p:ph idx="1" type="subTitle"/>
          </p:nvPr>
        </p:nvSpPr>
        <p:spPr>
          <a:xfrm>
            <a:off x="729450" y="2939950"/>
            <a:ext cx="3787800" cy="82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By</a:t>
            </a:r>
            <a:endParaRPr/>
          </a:p>
          <a:p>
            <a:pPr indent="0" lvl="0" marL="0" rtl="0" algn="l">
              <a:spcBef>
                <a:spcPts val="0"/>
              </a:spcBef>
              <a:spcAft>
                <a:spcPts val="0"/>
              </a:spcAft>
              <a:buNone/>
            </a:pPr>
            <a:r>
              <a:rPr lang="en"/>
              <a:t>	Gary Felix A</a:t>
            </a:r>
            <a:endParaRPr/>
          </a:p>
        </p:txBody>
      </p:sp>
      <p:pic>
        <p:nvPicPr>
          <p:cNvPr id="137" name="Google Shape;137;p17" title="2ab9c44a-2016-424d-a709-404a9e6c91d2.png"/>
          <p:cNvPicPr preferRelativeResize="0"/>
          <p:nvPr/>
        </p:nvPicPr>
        <p:blipFill>
          <a:blip r:embed="rId3">
            <a:alphaModFix/>
          </a:blip>
          <a:stretch>
            <a:fillRect/>
          </a:stretch>
        </p:blipFill>
        <p:spPr>
          <a:xfrm>
            <a:off x="5543325" y="789597"/>
            <a:ext cx="2722125" cy="40831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6"/>
          <p:cNvSpPr txBox="1"/>
          <p:nvPr/>
        </p:nvSpPr>
        <p:spPr>
          <a:xfrm>
            <a:off x="687525" y="573775"/>
            <a:ext cx="40857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chemeClr val="dk2"/>
                </a:solidFill>
                <a:latin typeface="Raleway"/>
                <a:ea typeface="Raleway"/>
                <a:cs typeface="Raleway"/>
                <a:sym typeface="Raleway"/>
              </a:rPr>
              <a:t>Insights &amp; Results</a:t>
            </a:r>
            <a:endParaRPr/>
          </a:p>
        </p:txBody>
      </p:sp>
      <p:pic>
        <p:nvPicPr>
          <p:cNvPr id="196" name="Google Shape;196;p26" title="gross_vs_imdb_rating.png"/>
          <p:cNvPicPr preferRelativeResize="0"/>
          <p:nvPr/>
        </p:nvPicPr>
        <p:blipFill>
          <a:blip r:embed="rId3">
            <a:alphaModFix/>
          </a:blip>
          <a:stretch>
            <a:fillRect/>
          </a:stretch>
        </p:blipFill>
        <p:spPr>
          <a:xfrm>
            <a:off x="843900" y="1372675"/>
            <a:ext cx="6679424" cy="3618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7"/>
          <p:cNvSpPr txBox="1"/>
          <p:nvPr>
            <p:ph type="title"/>
          </p:nvPr>
        </p:nvSpPr>
        <p:spPr>
          <a:xfrm>
            <a:off x="720350" y="3493825"/>
            <a:ext cx="7021200" cy="80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207" name="Google Shape;207;p2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t>Raw Dataset - </a:t>
            </a:r>
            <a:r>
              <a:rPr lang="en" u="sng">
                <a:solidFill>
                  <a:schemeClr val="hlink"/>
                </a:solidFill>
                <a:hlinkClick r:id="rId3"/>
              </a:rPr>
              <a:t>IMDB Movie Dataset - Top 1000 movies</a:t>
            </a:r>
            <a:endParaRPr>
              <a:solidFill>
                <a:schemeClr val="accent5"/>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41" name="Shape 141"/>
        <p:cNvGrpSpPr/>
        <p:nvPr/>
      </p:nvGrpSpPr>
      <p:grpSpPr>
        <a:xfrm>
          <a:off x="0" y="0"/>
          <a:ext cx="0" cy="0"/>
          <a:chOff x="0" y="0"/>
          <a:chExt cx="0" cy="0"/>
        </a:xfrm>
      </p:grpSpPr>
      <p:sp>
        <p:nvSpPr>
          <p:cNvPr id="142" name="Google Shape;142;p18"/>
          <p:cNvSpPr txBox="1"/>
          <p:nvPr>
            <p:ph type="title"/>
          </p:nvPr>
        </p:nvSpPr>
        <p:spPr>
          <a:xfrm>
            <a:off x="686800" y="640075"/>
            <a:ext cx="2859900" cy="70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ABSTRACT </a:t>
            </a:r>
            <a:endParaRPr/>
          </a:p>
        </p:txBody>
      </p:sp>
      <p:sp>
        <p:nvSpPr>
          <p:cNvPr id="143" name="Google Shape;143;p18"/>
          <p:cNvSpPr txBox="1"/>
          <p:nvPr/>
        </p:nvSpPr>
        <p:spPr>
          <a:xfrm>
            <a:off x="730725" y="1369325"/>
            <a:ext cx="7475100" cy="350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latin typeface="Times New Roman"/>
                <a:ea typeface="Times New Roman"/>
                <a:cs typeface="Times New Roman"/>
                <a:sym typeface="Times New Roman"/>
              </a:rPr>
              <a:t>The IMDb Movie Dataset Analysis project aims to explore and extract valuable insights from a curated dataset of top 1000 movies listed on IMDb. Using Python, Pandas, NumPy, File Handling and MySQL, the project involves data cleaning, transformation, and visualization to </a:t>
            </a:r>
            <a:r>
              <a:rPr lang="en" sz="1800">
                <a:solidFill>
                  <a:schemeClr val="lt1"/>
                </a:solidFill>
                <a:latin typeface="Times New Roman"/>
                <a:ea typeface="Times New Roman"/>
                <a:cs typeface="Times New Roman"/>
                <a:sym typeface="Times New Roman"/>
              </a:rPr>
              <a:t>identify patterns and trends in the movie industry</a:t>
            </a:r>
            <a:endParaRPr sz="18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 sz="1800">
                <a:solidFill>
                  <a:schemeClr val="lt1"/>
                </a:solidFill>
                <a:latin typeface="Times New Roman"/>
                <a:ea typeface="Times New Roman"/>
                <a:cs typeface="Times New Roman"/>
                <a:sym typeface="Times New Roman"/>
              </a:rPr>
              <a:t>The dataset is preprocessed to remove duplicates, handle missing values, and standardize formats. Key analytical tasks include identifying top directors, genre popularity, top underrated movies, decade-wise votings and best film. Visualization tools such as Plotly are used to present findings in an interactive manner. </a:t>
            </a:r>
            <a:endParaRPr sz="18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 sz="1800">
                <a:solidFill>
                  <a:schemeClr val="lt1"/>
                </a:solidFill>
                <a:latin typeface="Times New Roman"/>
                <a:ea typeface="Times New Roman"/>
                <a:cs typeface="Times New Roman"/>
                <a:sym typeface="Times New Roman"/>
              </a:rPr>
              <a:t>The outcome of this project benefits the film producers, critics, data enthusiast, and recommendation systems. </a:t>
            </a:r>
            <a:endParaRPr sz="1800">
              <a:solidFill>
                <a:schemeClr val="lt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9"/>
          <p:cNvSpPr txBox="1"/>
          <p:nvPr/>
        </p:nvSpPr>
        <p:spPr>
          <a:xfrm>
            <a:off x="714900" y="1464300"/>
            <a:ext cx="7548900" cy="156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latin typeface="Times New Roman"/>
                <a:ea typeface="Times New Roman"/>
                <a:cs typeface="Times New Roman"/>
                <a:sym typeface="Times New Roman"/>
              </a:rPr>
              <a:t>The IMDb Movie Dataset Analysis is a data analytics project designed to explore and gain insights from a dataset containing detailed information about the top 1000 movies on IMDb. In this project, Data is preprocessed for analysis and visualization using tools such as Python (Pandas, NumPy, Plotly) and MySQL for storing cleaned data. </a:t>
            </a:r>
            <a:endParaRPr sz="1800">
              <a:solidFill>
                <a:schemeClr val="lt1"/>
              </a:solidFill>
              <a:latin typeface="Times New Roman"/>
              <a:ea typeface="Times New Roman"/>
              <a:cs typeface="Times New Roman"/>
              <a:sym typeface="Times New Roman"/>
            </a:endParaRPr>
          </a:p>
        </p:txBody>
      </p:sp>
      <p:sp>
        <p:nvSpPr>
          <p:cNvPr id="149" name="Google Shape;149;p19"/>
          <p:cNvSpPr txBox="1"/>
          <p:nvPr>
            <p:ph type="title"/>
          </p:nvPr>
        </p:nvSpPr>
        <p:spPr>
          <a:xfrm>
            <a:off x="727800" y="570675"/>
            <a:ext cx="7688400" cy="6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Description</a:t>
            </a:r>
            <a:endParaRPr/>
          </a:p>
        </p:txBody>
      </p:sp>
      <p:sp>
        <p:nvSpPr>
          <p:cNvPr id="150" name="Google Shape;150;p19"/>
          <p:cNvSpPr txBox="1"/>
          <p:nvPr/>
        </p:nvSpPr>
        <p:spPr>
          <a:xfrm>
            <a:off x="727800" y="2967075"/>
            <a:ext cx="77832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200" u="sng">
                <a:solidFill>
                  <a:schemeClr val="lt1"/>
                </a:solidFill>
                <a:latin typeface="Times New Roman"/>
                <a:ea typeface="Times New Roman"/>
                <a:cs typeface="Times New Roman"/>
                <a:sym typeface="Times New Roman"/>
              </a:rPr>
              <a:t>Key Features:</a:t>
            </a:r>
            <a:endParaRPr b="1" sz="2200" u="sng">
              <a:solidFill>
                <a:schemeClr val="lt1"/>
              </a:solidFill>
              <a:latin typeface="Times New Roman"/>
              <a:ea typeface="Times New Roman"/>
              <a:cs typeface="Times New Roman"/>
              <a:sym typeface="Times New Roman"/>
            </a:endParaRPr>
          </a:p>
        </p:txBody>
      </p:sp>
      <p:sp>
        <p:nvSpPr>
          <p:cNvPr id="151" name="Google Shape;151;p19"/>
          <p:cNvSpPr txBox="1"/>
          <p:nvPr/>
        </p:nvSpPr>
        <p:spPr>
          <a:xfrm>
            <a:off x="662575" y="3401625"/>
            <a:ext cx="7848300" cy="15699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lt1"/>
              </a:buClr>
              <a:buSzPts val="1800"/>
              <a:buFont typeface="Times New Roman"/>
              <a:buChar char="●"/>
            </a:pPr>
            <a:r>
              <a:rPr b="1" lang="en" sz="1800">
                <a:solidFill>
                  <a:schemeClr val="lt1"/>
                </a:solidFill>
                <a:latin typeface="Times New Roman"/>
                <a:ea typeface="Times New Roman"/>
                <a:cs typeface="Times New Roman"/>
                <a:sym typeface="Times New Roman"/>
              </a:rPr>
              <a:t>Data Cleaning:</a:t>
            </a:r>
            <a:r>
              <a:rPr lang="en" sz="1800">
                <a:solidFill>
                  <a:schemeClr val="lt1"/>
                </a:solidFill>
                <a:latin typeface="Times New Roman"/>
                <a:ea typeface="Times New Roman"/>
                <a:cs typeface="Times New Roman"/>
                <a:sym typeface="Times New Roman"/>
              </a:rPr>
              <a:t> Removal of duplicates, handling of missing values, format standardization.</a:t>
            </a:r>
            <a:endParaRPr sz="1800">
              <a:solidFill>
                <a:schemeClr val="lt1"/>
              </a:solidFill>
              <a:latin typeface="Times New Roman"/>
              <a:ea typeface="Times New Roman"/>
              <a:cs typeface="Times New Roman"/>
              <a:sym typeface="Times New Roman"/>
            </a:endParaRPr>
          </a:p>
          <a:p>
            <a:pPr indent="-342900" lvl="0" marL="457200" rtl="0" algn="l">
              <a:spcBef>
                <a:spcPts val="0"/>
              </a:spcBef>
              <a:spcAft>
                <a:spcPts val="0"/>
              </a:spcAft>
              <a:buClr>
                <a:schemeClr val="lt1"/>
              </a:buClr>
              <a:buSzPts val="1800"/>
              <a:buFont typeface="Times New Roman"/>
              <a:buChar char="●"/>
            </a:pPr>
            <a:r>
              <a:rPr b="1" lang="en" sz="1800">
                <a:solidFill>
                  <a:schemeClr val="lt1"/>
                </a:solidFill>
                <a:latin typeface="Times New Roman"/>
                <a:ea typeface="Times New Roman"/>
                <a:cs typeface="Times New Roman"/>
                <a:sym typeface="Times New Roman"/>
              </a:rPr>
              <a:t>Analysis: </a:t>
            </a:r>
            <a:r>
              <a:rPr lang="en" sz="1800">
                <a:solidFill>
                  <a:schemeClr val="lt1"/>
                </a:solidFill>
                <a:latin typeface="Times New Roman"/>
                <a:ea typeface="Times New Roman"/>
                <a:cs typeface="Times New Roman"/>
                <a:sym typeface="Times New Roman"/>
              </a:rPr>
              <a:t>Top 10 directors, Top 10 Genres, Decade wise best films, Decade wise total number of votes, Ratings distribution over years, Top underrated movies, Gross vs Imdb ratings. </a:t>
            </a:r>
            <a:endParaRPr sz="1800">
              <a:solidFill>
                <a:schemeClr val="lt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0"/>
          <p:cNvSpPr txBox="1"/>
          <p:nvPr>
            <p:ph type="title"/>
          </p:nvPr>
        </p:nvSpPr>
        <p:spPr>
          <a:xfrm>
            <a:off x="727800" y="570675"/>
            <a:ext cx="7688400" cy="6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Description</a:t>
            </a:r>
            <a:endParaRPr/>
          </a:p>
        </p:txBody>
      </p:sp>
      <p:sp>
        <p:nvSpPr>
          <p:cNvPr id="157" name="Google Shape;157;p20"/>
          <p:cNvSpPr txBox="1"/>
          <p:nvPr/>
        </p:nvSpPr>
        <p:spPr>
          <a:xfrm>
            <a:off x="727800" y="1214475"/>
            <a:ext cx="77832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200" u="sng">
                <a:solidFill>
                  <a:schemeClr val="lt1"/>
                </a:solidFill>
                <a:latin typeface="Times New Roman"/>
                <a:ea typeface="Times New Roman"/>
                <a:cs typeface="Times New Roman"/>
                <a:sym typeface="Times New Roman"/>
              </a:rPr>
              <a:t>Key Features:</a:t>
            </a:r>
            <a:endParaRPr b="1" sz="2200" u="sng">
              <a:solidFill>
                <a:schemeClr val="lt1"/>
              </a:solidFill>
              <a:latin typeface="Times New Roman"/>
              <a:ea typeface="Times New Roman"/>
              <a:cs typeface="Times New Roman"/>
              <a:sym typeface="Times New Roman"/>
            </a:endParaRPr>
          </a:p>
        </p:txBody>
      </p:sp>
      <p:sp>
        <p:nvSpPr>
          <p:cNvPr id="158" name="Google Shape;158;p20"/>
          <p:cNvSpPr txBox="1"/>
          <p:nvPr/>
        </p:nvSpPr>
        <p:spPr>
          <a:xfrm>
            <a:off x="662575" y="1649025"/>
            <a:ext cx="7848300" cy="12930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lt1"/>
              </a:buClr>
              <a:buSzPts val="1800"/>
              <a:buFont typeface="Times New Roman"/>
              <a:buChar char="●"/>
            </a:pPr>
            <a:r>
              <a:rPr b="1" lang="en" sz="1800">
                <a:solidFill>
                  <a:schemeClr val="lt1"/>
                </a:solidFill>
                <a:latin typeface="Times New Roman"/>
                <a:ea typeface="Times New Roman"/>
                <a:cs typeface="Times New Roman"/>
                <a:sym typeface="Times New Roman"/>
              </a:rPr>
              <a:t>Custom Visualization: </a:t>
            </a:r>
            <a:r>
              <a:rPr lang="en" sz="1800">
                <a:solidFill>
                  <a:schemeClr val="lt1"/>
                </a:solidFill>
                <a:latin typeface="Times New Roman"/>
                <a:ea typeface="Times New Roman"/>
                <a:cs typeface="Times New Roman"/>
                <a:sym typeface="Times New Roman"/>
              </a:rPr>
              <a:t>Plotly is used to present insights (e.g., bar charts, line graphs, histogram, treemap. </a:t>
            </a:r>
            <a:endParaRPr sz="1800">
              <a:solidFill>
                <a:schemeClr val="lt1"/>
              </a:solidFill>
              <a:latin typeface="Times New Roman"/>
              <a:ea typeface="Times New Roman"/>
              <a:cs typeface="Times New Roman"/>
              <a:sym typeface="Times New Roman"/>
            </a:endParaRPr>
          </a:p>
          <a:p>
            <a:pPr indent="-342900" lvl="0" marL="457200" rtl="0" algn="l">
              <a:spcBef>
                <a:spcPts val="0"/>
              </a:spcBef>
              <a:spcAft>
                <a:spcPts val="0"/>
              </a:spcAft>
              <a:buClr>
                <a:schemeClr val="lt1"/>
              </a:buClr>
              <a:buSzPts val="1800"/>
              <a:buFont typeface="Times New Roman"/>
              <a:buChar char="●"/>
            </a:pPr>
            <a:r>
              <a:rPr b="1" lang="en" sz="1800">
                <a:solidFill>
                  <a:schemeClr val="lt1"/>
                </a:solidFill>
                <a:latin typeface="Times New Roman"/>
                <a:ea typeface="Times New Roman"/>
                <a:cs typeface="Times New Roman"/>
                <a:sym typeface="Times New Roman"/>
              </a:rPr>
              <a:t>Database Integration: </a:t>
            </a:r>
            <a:r>
              <a:rPr lang="en" sz="1800">
                <a:solidFill>
                  <a:schemeClr val="lt1"/>
                </a:solidFill>
                <a:latin typeface="Times New Roman"/>
                <a:ea typeface="Times New Roman"/>
                <a:cs typeface="Times New Roman"/>
                <a:sym typeface="Times New Roman"/>
              </a:rPr>
              <a:t>Cleaned data is stored in MySQL database and queried through Python. </a:t>
            </a:r>
            <a:endParaRPr sz="1800">
              <a:solidFill>
                <a:schemeClr val="lt1"/>
              </a:solidFill>
              <a:latin typeface="Times New Roman"/>
              <a:ea typeface="Times New Roman"/>
              <a:cs typeface="Times New Roman"/>
              <a:sym typeface="Times New Roman"/>
            </a:endParaRPr>
          </a:p>
        </p:txBody>
      </p:sp>
      <p:sp>
        <p:nvSpPr>
          <p:cNvPr id="159" name="Google Shape;159;p20"/>
          <p:cNvSpPr txBox="1"/>
          <p:nvPr/>
        </p:nvSpPr>
        <p:spPr>
          <a:xfrm>
            <a:off x="727800" y="2814675"/>
            <a:ext cx="77832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200" u="sng">
                <a:solidFill>
                  <a:schemeClr val="lt1"/>
                </a:solidFill>
                <a:latin typeface="Times New Roman"/>
                <a:ea typeface="Times New Roman"/>
                <a:cs typeface="Times New Roman"/>
                <a:sym typeface="Times New Roman"/>
              </a:rPr>
              <a:t>Tools &amp; Technologies</a:t>
            </a:r>
            <a:r>
              <a:rPr b="1" lang="en" sz="2200" u="sng">
                <a:solidFill>
                  <a:schemeClr val="lt1"/>
                </a:solidFill>
                <a:latin typeface="Times New Roman"/>
                <a:ea typeface="Times New Roman"/>
                <a:cs typeface="Times New Roman"/>
                <a:sym typeface="Times New Roman"/>
              </a:rPr>
              <a:t>:</a:t>
            </a:r>
            <a:endParaRPr b="1" sz="2200" u="sng">
              <a:solidFill>
                <a:schemeClr val="lt1"/>
              </a:solidFill>
              <a:latin typeface="Times New Roman"/>
              <a:ea typeface="Times New Roman"/>
              <a:cs typeface="Times New Roman"/>
              <a:sym typeface="Times New Roman"/>
            </a:endParaRPr>
          </a:p>
        </p:txBody>
      </p:sp>
      <p:sp>
        <p:nvSpPr>
          <p:cNvPr id="160" name="Google Shape;160;p20"/>
          <p:cNvSpPr txBox="1"/>
          <p:nvPr/>
        </p:nvSpPr>
        <p:spPr>
          <a:xfrm>
            <a:off x="662575" y="3249225"/>
            <a:ext cx="7848300" cy="15699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lt1"/>
              </a:buClr>
              <a:buSzPts val="1800"/>
              <a:buFont typeface="Times New Roman"/>
              <a:buChar char="●"/>
            </a:pPr>
            <a:r>
              <a:rPr b="1" lang="en" sz="1800">
                <a:solidFill>
                  <a:schemeClr val="lt1"/>
                </a:solidFill>
                <a:latin typeface="Times New Roman"/>
                <a:ea typeface="Times New Roman"/>
                <a:cs typeface="Times New Roman"/>
                <a:sym typeface="Times New Roman"/>
              </a:rPr>
              <a:t>Programming Language: </a:t>
            </a:r>
            <a:r>
              <a:rPr lang="en" sz="1800">
                <a:solidFill>
                  <a:schemeClr val="lt1"/>
                </a:solidFill>
                <a:latin typeface="Times New Roman"/>
                <a:ea typeface="Times New Roman"/>
                <a:cs typeface="Times New Roman"/>
                <a:sym typeface="Times New Roman"/>
              </a:rPr>
              <a:t>Python</a:t>
            </a:r>
            <a:endParaRPr sz="1800">
              <a:solidFill>
                <a:schemeClr val="lt1"/>
              </a:solidFill>
              <a:latin typeface="Times New Roman"/>
              <a:ea typeface="Times New Roman"/>
              <a:cs typeface="Times New Roman"/>
              <a:sym typeface="Times New Roman"/>
            </a:endParaRPr>
          </a:p>
          <a:p>
            <a:pPr indent="-342900" lvl="0" marL="457200" rtl="0" algn="l">
              <a:spcBef>
                <a:spcPts val="0"/>
              </a:spcBef>
              <a:spcAft>
                <a:spcPts val="0"/>
              </a:spcAft>
              <a:buClr>
                <a:schemeClr val="lt1"/>
              </a:buClr>
              <a:buSzPts val="1800"/>
              <a:buFont typeface="Times New Roman"/>
              <a:buChar char="●"/>
            </a:pPr>
            <a:r>
              <a:rPr b="1" lang="en" sz="1800">
                <a:solidFill>
                  <a:schemeClr val="lt1"/>
                </a:solidFill>
                <a:latin typeface="Times New Roman"/>
                <a:ea typeface="Times New Roman"/>
                <a:cs typeface="Times New Roman"/>
                <a:sym typeface="Times New Roman"/>
              </a:rPr>
              <a:t>Libraries: </a:t>
            </a:r>
            <a:r>
              <a:rPr lang="en" sz="1800">
                <a:solidFill>
                  <a:schemeClr val="lt1"/>
                </a:solidFill>
                <a:latin typeface="Times New Roman"/>
                <a:ea typeface="Times New Roman"/>
                <a:cs typeface="Times New Roman"/>
                <a:sym typeface="Times New Roman"/>
              </a:rPr>
              <a:t>Pandas, NumPy, Plotly</a:t>
            </a:r>
            <a:endParaRPr sz="1800">
              <a:solidFill>
                <a:schemeClr val="lt1"/>
              </a:solidFill>
              <a:latin typeface="Times New Roman"/>
              <a:ea typeface="Times New Roman"/>
              <a:cs typeface="Times New Roman"/>
              <a:sym typeface="Times New Roman"/>
            </a:endParaRPr>
          </a:p>
          <a:p>
            <a:pPr indent="-342900" lvl="0" marL="457200" rtl="0" algn="l">
              <a:spcBef>
                <a:spcPts val="0"/>
              </a:spcBef>
              <a:spcAft>
                <a:spcPts val="0"/>
              </a:spcAft>
              <a:buClr>
                <a:schemeClr val="lt1"/>
              </a:buClr>
              <a:buSzPts val="1800"/>
              <a:buFont typeface="Times New Roman"/>
              <a:buChar char="●"/>
            </a:pPr>
            <a:r>
              <a:rPr b="1" lang="en" sz="1800">
                <a:solidFill>
                  <a:schemeClr val="lt1"/>
                </a:solidFill>
                <a:latin typeface="Times New Roman"/>
                <a:ea typeface="Times New Roman"/>
                <a:cs typeface="Times New Roman"/>
                <a:sym typeface="Times New Roman"/>
              </a:rPr>
              <a:t>Database:</a:t>
            </a:r>
            <a:r>
              <a:rPr lang="en" sz="1800">
                <a:solidFill>
                  <a:schemeClr val="lt1"/>
                </a:solidFill>
                <a:latin typeface="Times New Roman"/>
                <a:ea typeface="Times New Roman"/>
                <a:cs typeface="Times New Roman"/>
                <a:sym typeface="Times New Roman"/>
              </a:rPr>
              <a:t> MySQL</a:t>
            </a:r>
            <a:endParaRPr sz="1800">
              <a:solidFill>
                <a:schemeClr val="lt1"/>
              </a:solidFill>
              <a:latin typeface="Times New Roman"/>
              <a:ea typeface="Times New Roman"/>
              <a:cs typeface="Times New Roman"/>
              <a:sym typeface="Times New Roman"/>
            </a:endParaRPr>
          </a:p>
          <a:p>
            <a:pPr indent="-342900" lvl="0" marL="457200" rtl="0" algn="l">
              <a:spcBef>
                <a:spcPts val="0"/>
              </a:spcBef>
              <a:spcAft>
                <a:spcPts val="0"/>
              </a:spcAft>
              <a:buClr>
                <a:schemeClr val="lt1"/>
              </a:buClr>
              <a:buSzPts val="1800"/>
              <a:buFont typeface="Times New Roman"/>
              <a:buChar char="●"/>
            </a:pPr>
            <a:r>
              <a:rPr b="1" lang="en" sz="1800">
                <a:solidFill>
                  <a:schemeClr val="lt1"/>
                </a:solidFill>
                <a:latin typeface="Times New Roman"/>
                <a:ea typeface="Times New Roman"/>
                <a:cs typeface="Times New Roman"/>
                <a:sym typeface="Times New Roman"/>
              </a:rPr>
              <a:t>Data Handling:</a:t>
            </a:r>
            <a:r>
              <a:rPr lang="en" sz="1800">
                <a:solidFill>
                  <a:schemeClr val="lt1"/>
                </a:solidFill>
                <a:latin typeface="Times New Roman"/>
                <a:ea typeface="Times New Roman"/>
                <a:cs typeface="Times New Roman"/>
                <a:sym typeface="Times New Roman"/>
              </a:rPr>
              <a:t> CSV</a:t>
            </a:r>
            <a:endParaRPr sz="1800">
              <a:solidFill>
                <a:schemeClr val="lt1"/>
              </a:solidFill>
              <a:latin typeface="Times New Roman"/>
              <a:ea typeface="Times New Roman"/>
              <a:cs typeface="Times New Roman"/>
              <a:sym typeface="Times New Roman"/>
            </a:endParaRPr>
          </a:p>
          <a:p>
            <a:pPr indent="-342900" lvl="0" marL="457200" rtl="0" algn="l">
              <a:spcBef>
                <a:spcPts val="0"/>
              </a:spcBef>
              <a:spcAft>
                <a:spcPts val="0"/>
              </a:spcAft>
              <a:buClr>
                <a:schemeClr val="lt1"/>
              </a:buClr>
              <a:buSzPts val="1800"/>
              <a:buFont typeface="Times New Roman"/>
              <a:buChar char="●"/>
            </a:pPr>
            <a:r>
              <a:rPr b="1" lang="en" sz="1800">
                <a:solidFill>
                  <a:schemeClr val="lt1"/>
                </a:solidFill>
                <a:latin typeface="Times New Roman"/>
                <a:ea typeface="Times New Roman"/>
                <a:cs typeface="Times New Roman"/>
                <a:sym typeface="Times New Roman"/>
              </a:rPr>
              <a:t>Environment:</a:t>
            </a:r>
            <a:r>
              <a:rPr lang="en" sz="1800">
                <a:solidFill>
                  <a:schemeClr val="lt1"/>
                </a:solidFill>
                <a:latin typeface="Times New Roman"/>
                <a:ea typeface="Times New Roman"/>
                <a:cs typeface="Times New Roman"/>
                <a:sym typeface="Times New Roman"/>
              </a:rPr>
              <a:t> Jupyter Notebook</a:t>
            </a:r>
            <a:endParaRPr sz="1800">
              <a:solidFill>
                <a:schemeClr val="lt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1"/>
          <p:cNvSpPr txBox="1"/>
          <p:nvPr>
            <p:ph type="title"/>
          </p:nvPr>
        </p:nvSpPr>
        <p:spPr>
          <a:xfrm>
            <a:off x="653250" y="6169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Tech Stack</a:t>
            </a:r>
            <a:endParaRPr sz="3000"/>
          </a:p>
        </p:txBody>
      </p:sp>
      <p:pic>
        <p:nvPicPr>
          <p:cNvPr id="166" name="Google Shape;166;p21" title="Plotly.png"/>
          <p:cNvPicPr preferRelativeResize="0"/>
          <p:nvPr/>
        </p:nvPicPr>
        <p:blipFill rotWithShape="1">
          <a:blip r:embed="rId3">
            <a:alphaModFix/>
          </a:blip>
          <a:srcRect b="0" l="-1520" r="1520" t="0"/>
          <a:stretch/>
        </p:blipFill>
        <p:spPr>
          <a:xfrm>
            <a:off x="852275" y="1361400"/>
            <a:ext cx="6553910" cy="36865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2"/>
          <p:cNvSpPr txBox="1"/>
          <p:nvPr>
            <p:ph type="title"/>
          </p:nvPr>
        </p:nvSpPr>
        <p:spPr>
          <a:xfrm>
            <a:off x="729450" y="556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Insights &amp; Results</a:t>
            </a:r>
            <a:endParaRPr/>
          </a:p>
        </p:txBody>
      </p:sp>
      <p:pic>
        <p:nvPicPr>
          <p:cNvPr id="172" name="Google Shape;172;p22" title="top_10_directors.png"/>
          <p:cNvPicPr preferRelativeResize="0"/>
          <p:nvPr/>
        </p:nvPicPr>
        <p:blipFill>
          <a:blip r:embed="rId3">
            <a:alphaModFix/>
          </a:blip>
          <a:stretch>
            <a:fillRect/>
          </a:stretch>
        </p:blipFill>
        <p:spPr>
          <a:xfrm>
            <a:off x="849000" y="1391550"/>
            <a:ext cx="7043949" cy="36706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3"/>
          <p:cNvSpPr txBox="1"/>
          <p:nvPr/>
        </p:nvSpPr>
        <p:spPr>
          <a:xfrm>
            <a:off x="687525" y="573775"/>
            <a:ext cx="40857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chemeClr val="dk2"/>
                </a:solidFill>
                <a:latin typeface="Raleway"/>
                <a:ea typeface="Raleway"/>
                <a:cs typeface="Raleway"/>
                <a:sym typeface="Raleway"/>
              </a:rPr>
              <a:t>Insights &amp; Results</a:t>
            </a:r>
            <a:endParaRPr/>
          </a:p>
        </p:txBody>
      </p:sp>
      <p:pic>
        <p:nvPicPr>
          <p:cNvPr id="178" name="Google Shape;178;p23" title="top_10_genres.png"/>
          <p:cNvPicPr preferRelativeResize="0"/>
          <p:nvPr/>
        </p:nvPicPr>
        <p:blipFill>
          <a:blip r:embed="rId3">
            <a:alphaModFix/>
          </a:blip>
          <a:stretch>
            <a:fillRect/>
          </a:stretch>
        </p:blipFill>
        <p:spPr>
          <a:xfrm>
            <a:off x="834800" y="1296475"/>
            <a:ext cx="6546376" cy="36184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4"/>
          <p:cNvSpPr txBox="1"/>
          <p:nvPr/>
        </p:nvSpPr>
        <p:spPr>
          <a:xfrm>
            <a:off x="687525" y="573775"/>
            <a:ext cx="40857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chemeClr val="dk2"/>
                </a:solidFill>
                <a:latin typeface="Raleway"/>
                <a:ea typeface="Raleway"/>
                <a:cs typeface="Raleway"/>
                <a:sym typeface="Raleway"/>
              </a:rPr>
              <a:t>Insights &amp; Results</a:t>
            </a:r>
            <a:endParaRPr/>
          </a:p>
        </p:txBody>
      </p:sp>
      <p:pic>
        <p:nvPicPr>
          <p:cNvPr id="184" name="Google Shape;184;p24" title="decade-wise best film.png"/>
          <p:cNvPicPr preferRelativeResize="0"/>
          <p:nvPr/>
        </p:nvPicPr>
        <p:blipFill>
          <a:blip r:embed="rId3">
            <a:alphaModFix/>
          </a:blip>
          <a:stretch>
            <a:fillRect/>
          </a:stretch>
        </p:blipFill>
        <p:spPr>
          <a:xfrm>
            <a:off x="744375" y="1443775"/>
            <a:ext cx="6517950" cy="36184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5"/>
          <p:cNvSpPr txBox="1"/>
          <p:nvPr/>
        </p:nvSpPr>
        <p:spPr>
          <a:xfrm>
            <a:off x="687525" y="573775"/>
            <a:ext cx="40857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chemeClr val="dk2"/>
                </a:solidFill>
                <a:latin typeface="Raleway"/>
                <a:ea typeface="Raleway"/>
                <a:cs typeface="Raleway"/>
                <a:sym typeface="Raleway"/>
              </a:rPr>
              <a:t>Insights &amp; Results</a:t>
            </a:r>
            <a:endParaRPr/>
          </a:p>
        </p:txBody>
      </p:sp>
      <p:pic>
        <p:nvPicPr>
          <p:cNvPr id="190" name="Google Shape;190;p25" title="decade_votes.png"/>
          <p:cNvPicPr preferRelativeResize="0"/>
          <p:nvPr/>
        </p:nvPicPr>
        <p:blipFill>
          <a:blip r:embed="rId3">
            <a:alphaModFix/>
          </a:blip>
          <a:stretch>
            <a:fillRect/>
          </a:stretch>
        </p:blipFill>
        <p:spPr>
          <a:xfrm>
            <a:off x="777925" y="1358475"/>
            <a:ext cx="6446849" cy="36184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